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42" r:id="rId4"/>
    <p:sldMasterId id="2147484410" r:id="rId5"/>
    <p:sldMasterId id="2147484427" r:id="rId6"/>
    <p:sldMasterId id="2147484444" r:id="rId7"/>
    <p:sldMasterId id="2147484461" r:id="rId8"/>
    <p:sldMasterId id="2147484478" r:id="rId9"/>
    <p:sldMasterId id="2147484495" r:id="rId10"/>
    <p:sldMasterId id="2147484512" r:id="rId11"/>
  </p:sldMasterIdLst>
  <p:notesMasterIdLst>
    <p:notesMasterId r:id="rId18"/>
  </p:notesMasterIdLst>
  <p:handoutMasterIdLst>
    <p:handoutMasterId r:id="rId19"/>
  </p:handoutMasterIdLst>
  <p:sldIdLst>
    <p:sldId id="263" r:id="rId12"/>
    <p:sldId id="261" r:id="rId13"/>
    <p:sldId id="281" r:id="rId14"/>
    <p:sldId id="285" r:id="rId15"/>
    <p:sldId id="284" r:id="rId16"/>
    <p:sldId id="28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75B7"/>
    <a:srgbClr val="3F5564"/>
    <a:srgbClr val="0077BC"/>
    <a:srgbClr val="D53878"/>
    <a:srgbClr val="008391"/>
    <a:srgbClr val="FBF2B4"/>
    <a:srgbClr val="F0CD50"/>
    <a:srgbClr val="DBD1E6"/>
    <a:srgbClr val="D2D8DB"/>
    <a:srgbClr val="CBE2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98AEB5-EBA7-4966-B73A-0962B2270D5D}" v="7" dt="2021-03-15T15:21:46.98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6" autoAdjust="0"/>
    <p:restoredTop sz="80851" autoAdjust="0"/>
  </p:normalViewPr>
  <p:slideViewPr>
    <p:cSldViewPr snapToGrid="0">
      <p:cViewPr varScale="1">
        <p:scale>
          <a:sx n="114" d="100"/>
          <a:sy n="114" d="100"/>
        </p:scale>
        <p:origin x="186" y="102"/>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93" d="100"/>
          <a:sy n="93" d="100"/>
        </p:scale>
        <p:origin x="362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1BB566-3845-4DC0-8CE2-DC15231A2062}" type="datetime1">
              <a:rPr lang="sv-SE" smtClean="0"/>
              <a:t>2021-03-16</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5FFDC-F934-4037-B505-500B08CD3B8C}" type="datetime1">
              <a:rPr lang="sv-SE" smtClean="0"/>
              <a:t>2021-03-16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2021-03-16</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a:t>
            </a:fld>
            <a:endParaRPr lang="sv-SE"/>
          </a:p>
        </p:txBody>
      </p:sp>
    </p:spTree>
    <p:extLst>
      <p:ext uri="{BB962C8B-B14F-4D97-AF65-F5344CB8AC3E}">
        <p14:creationId xmlns:p14="http://schemas.microsoft.com/office/powerpoint/2010/main" val="954536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2407237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43038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087165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5108323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04035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78765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25883367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3886726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239428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7754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19755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1148642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821230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lumMod val="95000"/>
                    <a:lumOff val="5000"/>
                  </a:schemeClr>
                </a:solidFill>
              </a:defRPr>
            </a:lvl1pPr>
          </a:lstStyle>
          <a:p>
            <a:r>
              <a:rPr lang="sv-SE" dirty="0"/>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lumMod val="95000"/>
                    <a:lumOff val="5000"/>
                  </a:schemeClr>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lumMod val="95000"/>
                    <a:lumOff val="5000"/>
                  </a:schemeClr>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212937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556983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653569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285428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180063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43115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952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1369446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5724193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7027287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137005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167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7963259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lumMod val="95000"/>
                    <a:lumOff val="5000"/>
                  </a:schemeClr>
                </a:solidFill>
              </a:defRPr>
            </a:lvl1pPr>
          </a:lstStyle>
          <a:p>
            <a:r>
              <a:rPr lang="sv-SE" dirty="0"/>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solidFill>
                  <a:schemeClr val="tx1">
                    <a:lumMod val="95000"/>
                    <a:lumOff val="5000"/>
                  </a:schemeClr>
                </a:solidFill>
              </a:rPr>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lumMod val="95000"/>
                    <a:lumOff val="5000"/>
                  </a:schemeClr>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7644128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684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Tree>
    <p:extLst>
      <p:ext uri="{BB962C8B-B14F-4D97-AF65-F5344CB8AC3E}">
        <p14:creationId xmlns:p14="http://schemas.microsoft.com/office/powerpoint/2010/main" val="1110495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latshållare för bildnummer 2">
            <a:extLst>
              <a:ext uri="{FF2B5EF4-FFF2-40B4-BE49-F238E27FC236}">
                <a16:creationId xmlns:a16="http://schemas.microsoft.com/office/drawing/2014/main" id="{2BC929D8-093F-4826-8D04-F268FF63E889}"/>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45635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5">
            <a:extLst>
              <a:ext uri="{FF2B5EF4-FFF2-40B4-BE49-F238E27FC236}">
                <a16:creationId xmlns:a16="http://schemas.microsoft.com/office/drawing/2014/main" id="{615128C6-B678-4715-9D0F-D4C07F59EDA5}"/>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3072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74065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88807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31503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03241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2909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52246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05355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606708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404909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99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2221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14740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917259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5376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6787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1350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202779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72498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25150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507884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4120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5141202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8481916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970678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52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469694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431015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18398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679904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22901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2383832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859057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082183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37798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429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4095411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494007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8684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554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8063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671319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1240437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0860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730186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012043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810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54450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26640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561137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8602658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6383635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0420958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97697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0291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9788633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65666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08802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50915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459298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002743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315633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18994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82776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45453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538324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4684120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2420113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19730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7122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90889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2294277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811878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56211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6.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image" Target="../media/image1.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7.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theme" Target="../theme/theme8.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048" r:id="rId2"/>
    <p:sldLayoutId id="2147484050" r:id="rId3"/>
    <p:sldLayoutId id="2147484051" r:id="rId4"/>
    <p:sldLayoutId id="2147484052" r:id="rId5"/>
    <p:sldLayoutId id="2147484053" r:id="rId6"/>
    <p:sldLayoutId id="2147484054" r:id="rId7"/>
    <p:sldLayoutId id="2147484055" r:id="rId8"/>
    <p:sldLayoutId id="2147484056" r:id="rId9"/>
    <p:sldLayoutId id="2147484049" r:id="rId10"/>
    <p:sldLayoutId id="2147484057" r:id="rId11"/>
    <p:sldLayoutId id="2147484058" r:id="rId12"/>
    <p:sldLayoutId id="2147484047" r:id="rId13"/>
    <p:sldLayoutId id="2147484408" r:id="rId14"/>
    <p:sldLayoutId id="2147484409" r:id="rId15"/>
    <p:sldLayoutId id="21474840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 id="2147484459" r:id="rId15"/>
    <p:sldLayoutId id="2147484460"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509" r:id="rId14"/>
    <p:sldLayoutId id="2147484510" r:id="rId15"/>
    <p:sldLayoutId id="2147484511"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 id="2147484526" r:id="rId14"/>
    <p:sldLayoutId id="2147484527" r:id="rId15"/>
    <p:sldLayoutId id="2147484528"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D4C955A-8E13-4FD3-A27A-E9911F7B7C08}"/>
              </a:ext>
            </a:extLst>
          </p:cNvPr>
          <p:cNvSpPr>
            <a:spLocks noGrp="1"/>
          </p:cNvSpPr>
          <p:nvPr>
            <p:ph type="ctrTitle"/>
          </p:nvPr>
        </p:nvSpPr>
        <p:spPr>
          <a:xfrm>
            <a:off x="1219200" y="1681283"/>
            <a:ext cx="9761838" cy="942647"/>
          </a:xfrm>
        </p:spPr>
        <p:txBody>
          <a:bodyPr/>
          <a:lstStyle/>
          <a:p>
            <a:r>
              <a:rPr lang="sv-SE" sz="2400" dirty="0"/>
              <a:t>Göteborgsförslag 4199  dnr  0559/20</a:t>
            </a:r>
          </a:p>
        </p:txBody>
      </p:sp>
      <p:sp>
        <p:nvSpPr>
          <p:cNvPr id="2" name="textruta 1">
            <a:extLst>
              <a:ext uri="{FF2B5EF4-FFF2-40B4-BE49-F238E27FC236}">
                <a16:creationId xmlns:a16="http://schemas.microsoft.com/office/drawing/2014/main" id="{FB88276E-2CBD-471F-9878-EAEDC2BDCD18}"/>
              </a:ext>
            </a:extLst>
          </p:cNvPr>
          <p:cNvSpPr txBox="1"/>
          <p:nvPr/>
        </p:nvSpPr>
        <p:spPr>
          <a:xfrm>
            <a:off x="1210962" y="2623930"/>
            <a:ext cx="4201297" cy="461665"/>
          </a:xfrm>
          <a:prstGeom prst="rect">
            <a:avLst/>
          </a:prstGeom>
          <a:noFill/>
        </p:spPr>
        <p:txBody>
          <a:bodyPr wrap="square" rtlCol="0">
            <a:spAutoFit/>
          </a:bodyPr>
          <a:lstStyle/>
          <a:p>
            <a:r>
              <a:rPr lang="sv-SE" sz="2400" b="1">
                <a:solidFill>
                  <a:schemeClr val="bg1"/>
                </a:solidFill>
              </a:rPr>
              <a:t>Konstgräsplan i </a:t>
            </a:r>
            <a:r>
              <a:rPr lang="sv-SE" sz="2400" b="1" dirty="0">
                <a:solidFill>
                  <a:schemeClr val="bg1"/>
                </a:solidFill>
              </a:rPr>
              <a:t>Gårdsten </a:t>
            </a:r>
          </a:p>
        </p:txBody>
      </p:sp>
    </p:spTree>
    <p:extLst>
      <p:ext uri="{BB962C8B-B14F-4D97-AF65-F5344CB8AC3E}">
        <p14:creationId xmlns:p14="http://schemas.microsoft.com/office/powerpoint/2010/main" val="3578789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A7AE140-709B-4AE0-9073-DA6D4CF6BC40}"/>
              </a:ext>
            </a:extLst>
          </p:cNvPr>
          <p:cNvSpPr>
            <a:spLocks noGrp="1"/>
          </p:cNvSpPr>
          <p:nvPr>
            <p:ph type="title"/>
          </p:nvPr>
        </p:nvSpPr>
        <p:spPr>
          <a:xfrm>
            <a:off x="407988" y="404813"/>
            <a:ext cx="9170279" cy="736959"/>
          </a:xfrm>
        </p:spPr>
        <p:txBody>
          <a:bodyPr anchor="ctr">
            <a:normAutofit/>
          </a:bodyPr>
          <a:lstStyle/>
          <a:p>
            <a:r>
              <a:rPr lang="sv-SE" dirty="0"/>
              <a:t>Göteborgsförslag 4199 - 208 röster</a:t>
            </a:r>
          </a:p>
        </p:txBody>
      </p:sp>
      <p:sp>
        <p:nvSpPr>
          <p:cNvPr id="5" name="Platshållare för innehåll 4">
            <a:extLst>
              <a:ext uri="{FF2B5EF4-FFF2-40B4-BE49-F238E27FC236}">
                <a16:creationId xmlns:a16="http://schemas.microsoft.com/office/drawing/2014/main" id="{D7C5D2AE-67CE-4F0F-B005-7C826B35AAED}"/>
              </a:ext>
            </a:extLst>
          </p:cNvPr>
          <p:cNvSpPr>
            <a:spLocks noGrp="1"/>
          </p:cNvSpPr>
          <p:nvPr>
            <p:ph sz="half" idx="10"/>
          </p:nvPr>
        </p:nvSpPr>
        <p:spPr>
          <a:xfrm>
            <a:off x="1123720" y="1597446"/>
            <a:ext cx="7249099" cy="4245777"/>
          </a:xfrm>
        </p:spPr>
        <p:txBody>
          <a:bodyPr>
            <a:normAutofit/>
          </a:bodyPr>
          <a:lstStyle/>
          <a:p>
            <a:pPr marL="0" indent="0">
              <a:lnSpc>
                <a:spcPct val="100000"/>
              </a:lnSpc>
              <a:buNone/>
            </a:pPr>
            <a:r>
              <a:rPr lang="sv-SE" sz="1400" dirty="0"/>
              <a:t>2020-07-10  registrerades Göteborgsförslag 4199</a:t>
            </a:r>
          </a:p>
          <a:p>
            <a:pPr marL="0" indent="0">
              <a:lnSpc>
                <a:spcPct val="100000"/>
              </a:lnSpc>
              <a:buNone/>
            </a:pPr>
            <a:endParaRPr lang="sv-SE" sz="1400" dirty="0"/>
          </a:p>
          <a:p>
            <a:pPr marL="0" indent="0">
              <a:lnSpc>
                <a:spcPct val="100000"/>
              </a:lnSpc>
              <a:spcBef>
                <a:spcPts val="0"/>
              </a:spcBef>
              <a:spcAft>
                <a:spcPts val="0"/>
              </a:spcAft>
              <a:buNone/>
            </a:pPr>
            <a:r>
              <a:rPr lang="sv-SE" sz="1400" b="1" dirty="0"/>
              <a:t>Sammanfattning av Göteborgsförslaget: </a:t>
            </a:r>
          </a:p>
          <a:p>
            <a:pPr marL="0" indent="0">
              <a:lnSpc>
                <a:spcPct val="100000"/>
              </a:lnSpc>
              <a:spcBef>
                <a:spcPts val="0"/>
              </a:spcBef>
              <a:spcAft>
                <a:spcPts val="0"/>
              </a:spcAft>
              <a:buNone/>
            </a:pPr>
            <a:r>
              <a:rPr lang="sv-SE" sz="1400" dirty="0"/>
              <a:t>Skapa en idrottslig miljö i Gårdsten</a:t>
            </a:r>
          </a:p>
          <a:p>
            <a:pPr marL="0" indent="0">
              <a:lnSpc>
                <a:spcPct val="100000"/>
              </a:lnSpc>
              <a:spcBef>
                <a:spcPts val="0"/>
              </a:spcBef>
              <a:spcAft>
                <a:spcPts val="0"/>
              </a:spcAft>
              <a:buNone/>
            </a:pPr>
            <a:endParaRPr lang="sv-SE" sz="1400" b="1" dirty="0"/>
          </a:p>
          <a:p>
            <a:pPr marL="0" indent="0">
              <a:lnSpc>
                <a:spcPct val="100000"/>
              </a:lnSpc>
              <a:buNone/>
            </a:pPr>
            <a:r>
              <a:rPr lang="sv-SE" sz="1400" b="1" dirty="0"/>
              <a:t>Hela förslaget</a:t>
            </a:r>
          </a:p>
          <a:p>
            <a:pPr marL="0" indent="0">
              <a:lnSpc>
                <a:spcPct val="100000"/>
              </a:lnSpc>
              <a:buNone/>
            </a:pPr>
            <a:r>
              <a:rPr lang="sv-SE" sz="1400" dirty="0"/>
              <a:t>I Gårdsten ﬁnns det inte någon fotbollsplan, det spelas mycket fotboll i området men på en vanlig äng. Om vi kan få så att det byggs en konstgräsplan så blir detta en naturlig plats att röra på sig både för barn och vuxna. Detta främjar både hälsa och samhälle. Den grusplan som en gång fanns i </a:t>
            </a:r>
            <a:r>
              <a:rPr lang="sv-SE" sz="1400" dirty="0" err="1"/>
              <a:t>omr</a:t>
            </a:r>
            <a:r>
              <a:rPr lang="sv-SE" sz="1400" dirty="0"/>
              <a:t> bebyggdes med bostadshus, detta ligger i allas intresse att det ﬁnns fysiska aktiviteter i närområdet att tillgå. GAIS bedriver redan idag fotbollsskola 2 ggr i veckan som besöks av ca 130 barn vid var träning. Detta bedrivs i samarbete med Gårdstensbostäder och lokala företagare, om en konstgräsplan skulle ﬁnnas att tillgå skulle detta kunna vidareutvecklas för att skapa nya aktiviteter och få ungdomar att utvecklas som ledare och tränare.  </a:t>
            </a:r>
          </a:p>
          <a:p>
            <a:pPr>
              <a:lnSpc>
                <a:spcPct val="100000"/>
              </a:lnSpc>
            </a:pPr>
            <a:endParaRPr lang="sv-SE" sz="1400" dirty="0"/>
          </a:p>
        </p:txBody>
      </p:sp>
    </p:spTree>
    <p:extLst>
      <p:ext uri="{BB962C8B-B14F-4D97-AF65-F5344CB8AC3E}">
        <p14:creationId xmlns:p14="http://schemas.microsoft.com/office/powerpoint/2010/main" val="2017824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814277-2067-4848-9BAA-FAA3BCA27B65}"/>
              </a:ext>
            </a:extLst>
          </p:cNvPr>
          <p:cNvSpPr>
            <a:spLocks noGrp="1"/>
          </p:cNvSpPr>
          <p:nvPr>
            <p:ph type="title"/>
          </p:nvPr>
        </p:nvSpPr>
        <p:spPr>
          <a:xfrm>
            <a:off x="1056000" y="454240"/>
            <a:ext cx="9170279" cy="736959"/>
          </a:xfrm>
        </p:spPr>
        <p:txBody>
          <a:bodyPr/>
          <a:lstStyle/>
          <a:p>
            <a:r>
              <a:rPr lang="sv-SE" dirty="0"/>
              <a:t>Aktivitetsytor i närområdet.</a:t>
            </a:r>
          </a:p>
        </p:txBody>
      </p:sp>
      <p:sp>
        <p:nvSpPr>
          <p:cNvPr id="3" name="Platshållare för innehåll 2">
            <a:extLst>
              <a:ext uri="{FF2B5EF4-FFF2-40B4-BE49-F238E27FC236}">
                <a16:creationId xmlns:a16="http://schemas.microsoft.com/office/drawing/2014/main" id="{5A2CBF30-91B8-4A9C-BBE6-77286DAFB72C}"/>
              </a:ext>
            </a:extLst>
          </p:cNvPr>
          <p:cNvSpPr>
            <a:spLocks noGrp="1"/>
          </p:cNvSpPr>
          <p:nvPr>
            <p:ph idx="11"/>
          </p:nvPr>
        </p:nvSpPr>
        <p:spPr>
          <a:xfrm>
            <a:off x="1056000" y="1635554"/>
            <a:ext cx="10080000" cy="3797835"/>
          </a:xfrm>
        </p:spPr>
        <p:txBody>
          <a:bodyPr>
            <a:normAutofit/>
          </a:bodyPr>
          <a:lstStyle/>
          <a:p>
            <a:pPr marL="0" indent="0">
              <a:spcBef>
                <a:spcPts val="0"/>
              </a:spcBef>
              <a:spcAft>
                <a:spcPts val="0"/>
              </a:spcAft>
              <a:buNone/>
            </a:pPr>
            <a:r>
              <a:rPr lang="sv-SE" sz="1500" b="1" dirty="0"/>
              <a:t>    Aktivitetsytor utomhus i Gårdsten</a:t>
            </a:r>
          </a:p>
          <a:p>
            <a:pPr>
              <a:spcBef>
                <a:spcPts val="0"/>
              </a:spcBef>
              <a:spcAft>
                <a:spcPts val="0"/>
              </a:spcAft>
            </a:pPr>
            <a:r>
              <a:rPr lang="sv-SE" sz="1500" dirty="0"/>
              <a:t>Näridrottsplats 40x20  </a:t>
            </a:r>
          </a:p>
          <a:p>
            <a:pPr>
              <a:spcBef>
                <a:spcPts val="0"/>
              </a:spcBef>
              <a:spcAft>
                <a:spcPts val="0"/>
              </a:spcAft>
            </a:pPr>
            <a:r>
              <a:rPr lang="sv-SE" sz="1500" dirty="0"/>
              <a:t>Gårdstensdalen 2 </a:t>
            </a:r>
            <a:r>
              <a:rPr lang="sv-SE" sz="1500" dirty="0" err="1"/>
              <a:t>st</a:t>
            </a:r>
            <a:r>
              <a:rPr lang="sv-SE" sz="1500" dirty="0"/>
              <a:t> bollytor/gräsytor</a:t>
            </a:r>
          </a:p>
          <a:p>
            <a:pPr>
              <a:spcBef>
                <a:spcPts val="0"/>
              </a:spcBef>
              <a:spcAft>
                <a:spcPts val="0"/>
              </a:spcAft>
            </a:pPr>
            <a:r>
              <a:rPr lang="sv-SE" sz="1500" dirty="0"/>
              <a:t>Grusplan 39x80 </a:t>
            </a:r>
          </a:p>
          <a:p>
            <a:pPr>
              <a:spcBef>
                <a:spcPts val="0"/>
              </a:spcBef>
              <a:spcAft>
                <a:spcPts val="0"/>
              </a:spcAft>
            </a:pPr>
            <a:r>
              <a:rPr lang="sv-SE" sz="1500" dirty="0"/>
              <a:t>Streetbasket plan 15x28</a:t>
            </a:r>
          </a:p>
          <a:p>
            <a:pPr>
              <a:spcBef>
                <a:spcPts val="0"/>
              </a:spcBef>
              <a:spcAft>
                <a:spcPts val="0"/>
              </a:spcAft>
            </a:pPr>
            <a:r>
              <a:rPr lang="sv-SE" sz="1500" dirty="0"/>
              <a:t>Tennisbana </a:t>
            </a:r>
          </a:p>
          <a:p>
            <a:pPr>
              <a:spcBef>
                <a:spcPts val="0"/>
              </a:spcBef>
              <a:spcAft>
                <a:spcPts val="0"/>
              </a:spcAft>
            </a:pPr>
            <a:r>
              <a:rPr lang="sv-SE" sz="1500" dirty="0"/>
              <a:t>Bangolf </a:t>
            </a:r>
          </a:p>
          <a:p>
            <a:pPr>
              <a:spcBef>
                <a:spcPts val="0"/>
              </a:spcBef>
              <a:spcAft>
                <a:spcPts val="0"/>
              </a:spcAft>
            </a:pPr>
            <a:endParaRPr lang="sv-SE" sz="1500" dirty="0"/>
          </a:p>
          <a:p>
            <a:pPr marL="0" indent="0">
              <a:spcBef>
                <a:spcPts val="0"/>
              </a:spcBef>
              <a:spcAft>
                <a:spcPts val="0"/>
              </a:spcAft>
              <a:buNone/>
            </a:pPr>
            <a:r>
              <a:rPr lang="sv-SE" sz="1500" b="1" dirty="0"/>
              <a:t>    Aktivitetsytor utomhus i närområdet</a:t>
            </a:r>
            <a:endParaRPr lang="sv-SE" sz="1500" dirty="0"/>
          </a:p>
          <a:p>
            <a:pPr>
              <a:spcBef>
                <a:spcPts val="0"/>
              </a:spcBef>
              <a:spcAft>
                <a:spcPts val="0"/>
              </a:spcAft>
            </a:pPr>
            <a:r>
              <a:rPr lang="sv-SE" sz="1500" dirty="0"/>
              <a:t>Lövgärdesplan stor konstgräsyta, cirka 500m från norra Gårdsten</a:t>
            </a:r>
          </a:p>
          <a:p>
            <a:pPr marL="0" indent="0">
              <a:spcBef>
                <a:spcPts val="0"/>
              </a:spcBef>
              <a:spcAft>
                <a:spcPts val="0"/>
              </a:spcAft>
              <a:buNone/>
            </a:pPr>
            <a:endParaRPr lang="sv-SE" sz="1500" dirty="0"/>
          </a:p>
          <a:p>
            <a:pPr>
              <a:spcBef>
                <a:spcPts val="0"/>
              </a:spcBef>
              <a:spcAft>
                <a:spcPts val="0"/>
              </a:spcAft>
            </a:pPr>
            <a:r>
              <a:rPr lang="sv-SE" sz="1500" dirty="0"/>
              <a:t>Gunnaredsplan 1800 m från Gårdsten</a:t>
            </a:r>
          </a:p>
          <a:p>
            <a:pPr>
              <a:spcBef>
                <a:spcPts val="0"/>
              </a:spcBef>
              <a:spcAft>
                <a:spcPts val="0"/>
              </a:spcAft>
            </a:pPr>
            <a:r>
              <a:rPr lang="sv-SE" sz="1500" dirty="0"/>
              <a:t>Angeredsvallen1400 m från Gårdsten </a:t>
            </a:r>
          </a:p>
          <a:p>
            <a:pPr marL="0" indent="0">
              <a:buNone/>
            </a:pPr>
            <a:endParaRPr lang="sv-SE" dirty="0"/>
          </a:p>
        </p:txBody>
      </p:sp>
    </p:spTree>
    <p:extLst>
      <p:ext uri="{BB962C8B-B14F-4D97-AF65-F5344CB8AC3E}">
        <p14:creationId xmlns:p14="http://schemas.microsoft.com/office/powerpoint/2010/main" val="952435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2ABD9D-FDA4-4E84-BCAC-9BA1BDC1770A}"/>
              </a:ext>
            </a:extLst>
          </p:cNvPr>
          <p:cNvSpPr>
            <a:spLocks noGrp="1"/>
          </p:cNvSpPr>
          <p:nvPr>
            <p:ph type="title"/>
          </p:nvPr>
        </p:nvSpPr>
        <p:spPr>
          <a:xfrm>
            <a:off x="407988" y="404813"/>
            <a:ext cx="9170279" cy="736959"/>
          </a:xfrm>
        </p:spPr>
        <p:txBody>
          <a:bodyPr anchor="ctr">
            <a:normAutofit/>
          </a:bodyPr>
          <a:lstStyle/>
          <a:p>
            <a:r>
              <a:rPr lang="sv-SE" dirty="0"/>
              <a:t>	Aktuell situation</a:t>
            </a:r>
          </a:p>
        </p:txBody>
      </p:sp>
      <p:sp>
        <p:nvSpPr>
          <p:cNvPr id="3" name="Platshållare för innehåll 2">
            <a:extLst>
              <a:ext uri="{FF2B5EF4-FFF2-40B4-BE49-F238E27FC236}">
                <a16:creationId xmlns:a16="http://schemas.microsoft.com/office/drawing/2014/main" id="{DD306C8E-1B22-4DBB-A88D-7AFC25182C36}"/>
              </a:ext>
            </a:extLst>
          </p:cNvPr>
          <p:cNvSpPr>
            <a:spLocks noGrp="1"/>
          </p:cNvSpPr>
          <p:nvPr>
            <p:ph sz="half" idx="10"/>
          </p:nvPr>
        </p:nvSpPr>
        <p:spPr>
          <a:xfrm>
            <a:off x="417075" y="1736728"/>
            <a:ext cx="5678925" cy="4194629"/>
          </a:xfrm>
        </p:spPr>
        <p:txBody>
          <a:bodyPr>
            <a:normAutofit/>
          </a:bodyPr>
          <a:lstStyle/>
          <a:p>
            <a:r>
              <a:rPr lang="sv-SE" dirty="0"/>
              <a:t>Högre måluppfyllelse att etablera en ej bokningsbar yta än traditionell mindre konstgräsplan </a:t>
            </a:r>
          </a:p>
          <a:p>
            <a:r>
              <a:rPr lang="sv-SE" dirty="0"/>
              <a:t>Park- och naturförvaltningen positiva till att överlämna ytan </a:t>
            </a:r>
          </a:p>
          <a:p>
            <a:r>
              <a:rPr lang="sv-SE" dirty="0"/>
              <a:t>Investeringsbudget 4,5 mnkr</a:t>
            </a:r>
          </a:p>
          <a:p>
            <a:endParaRPr lang="sv-SE" dirty="0"/>
          </a:p>
        </p:txBody>
      </p:sp>
      <p:pic>
        <p:nvPicPr>
          <p:cNvPr id="1026" name="Picture 2" descr="Bildresultat för spontanidrott">
            <a:extLst>
              <a:ext uri="{FF2B5EF4-FFF2-40B4-BE49-F238E27FC236}">
                <a16:creationId xmlns:a16="http://schemas.microsoft.com/office/drawing/2014/main" id="{AA5B24FE-CFF1-4795-9099-B22319E4FB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370" r="14931"/>
          <a:stretch/>
        </p:blipFill>
        <p:spPr bwMode="auto">
          <a:xfrm>
            <a:off x="7598925" y="1738313"/>
            <a:ext cx="4176000" cy="4175125"/>
          </a:xfrm>
          <a:prstGeom prst="rect">
            <a:avLst/>
          </a:prstGeom>
          <a:solidFill>
            <a:srgbClr val="FFFFFF"/>
          </a:solidFill>
        </p:spPr>
      </p:pic>
    </p:spTree>
    <p:extLst>
      <p:ext uri="{BB962C8B-B14F-4D97-AF65-F5344CB8AC3E}">
        <p14:creationId xmlns:p14="http://schemas.microsoft.com/office/powerpoint/2010/main" val="1844408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D93928-005B-4A98-B09D-E56636F8B47A}"/>
              </a:ext>
            </a:extLst>
          </p:cNvPr>
          <p:cNvSpPr>
            <a:spLocks noGrp="1"/>
          </p:cNvSpPr>
          <p:nvPr>
            <p:ph type="title"/>
          </p:nvPr>
        </p:nvSpPr>
        <p:spPr>
          <a:xfrm>
            <a:off x="407988" y="404813"/>
            <a:ext cx="9170279" cy="736959"/>
          </a:xfrm>
        </p:spPr>
        <p:txBody>
          <a:bodyPr anchor="ctr">
            <a:normAutofit/>
          </a:bodyPr>
          <a:lstStyle/>
          <a:p>
            <a:r>
              <a:rPr lang="sv-SE" dirty="0"/>
              <a:t>Bra att veta</a:t>
            </a:r>
            <a:endParaRPr lang="sv-SE"/>
          </a:p>
        </p:txBody>
      </p:sp>
      <p:sp>
        <p:nvSpPr>
          <p:cNvPr id="3" name="Platshållare för innehåll 2">
            <a:extLst>
              <a:ext uri="{FF2B5EF4-FFF2-40B4-BE49-F238E27FC236}">
                <a16:creationId xmlns:a16="http://schemas.microsoft.com/office/drawing/2014/main" id="{F96D0079-54F1-4E61-BD1F-8D311F310B58}"/>
              </a:ext>
            </a:extLst>
          </p:cNvPr>
          <p:cNvSpPr>
            <a:spLocks noGrp="1"/>
          </p:cNvSpPr>
          <p:nvPr>
            <p:ph sz="half" idx="10"/>
          </p:nvPr>
        </p:nvSpPr>
        <p:spPr>
          <a:xfrm>
            <a:off x="6096000" y="1736728"/>
            <a:ext cx="5688013" cy="4194629"/>
          </a:xfrm>
        </p:spPr>
        <p:txBody>
          <a:bodyPr>
            <a:normAutofit/>
          </a:bodyPr>
          <a:lstStyle/>
          <a:p>
            <a:pPr>
              <a:lnSpc>
                <a:spcPct val="100000"/>
              </a:lnSpc>
            </a:pPr>
            <a:r>
              <a:rPr lang="sv-SE" altLang="sv-SE" sz="1300"/>
              <a:t>Det har pågått ett samarbetsprojekt mellan Gårdstensbostäder och fotbollsklubben GAIS som kallas ”Gårdstensfotbollen”. Projektet startade med en sommarfotbollsskola 2 gånger per vecka i Gårdsten, sommaren 2016 på gräsytan mellan husen. Intresset var mycket stort och närmare hundra barn i åldrarna sex till tolv år deltog Syftet med projektet var att </a:t>
            </a:r>
            <a:r>
              <a:rPr lang="sv-SE" sz="1300"/>
              <a:t>bidra till att fler barn fick möjlighet att röra sig och utveckla sina förmågor i en miljö som känns trygg, det vill säga på ”hemmaplan” till en början. </a:t>
            </a:r>
          </a:p>
          <a:p>
            <a:pPr>
              <a:lnSpc>
                <a:spcPct val="100000"/>
              </a:lnSpc>
            </a:pPr>
            <a:r>
              <a:rPr lang="sv-SE" sz="1300"/>
              <a:t>Området Gårdsten växer. IFN förvaltar inte längre några ytor i Gårdsten, det fann 2 stora grusplaner som användes till exploatering för några år sedan, bollytorna mitt i Gårdsten förvaltas av PNN. I idrotts-och föreningsnämndens investeringsbudget finns 4.5 miljoner avsatt för konstgräsplan på en yta som idag förvaltas av Park-och naturnämnden. </a:t>
            </a:r>
          </a:p>
          <a:p>
            <a:pPr>
              <a:lnSpc>
                <a:spcPct val="100000"/>
              </a:lnSpc>
            </a:pPr>
            <a:r>
              <a:rPr lang="sv-SE" sz="1300"/>
              <a:t>Genomsnittet av stora konstgräsytor i staden per stadsdel ligger på 5,2, men det varierar från 2 till 8. Vidare så har 8 av 10 stadsdelar någon mindre bokningsbara konstgräsyta, men Angered och Örgryte/ Härlanda har ingen.</a:t>
            </a:r>
          </a:p>
          <a:p>
            <a:pPr>
              <a:lnSpc>
                <a:spcPct val="100000"/>
              </a:lnSpc>
            </a:pPr>
            <a:r>
              <a:rPr lang="sv-SE" sz="1300" b="1"/>
              <a:t>Bollytor i Angered</a:t>
            </a:r>
          </a:p>
          <a:p>
            <a:pPr>
              <a:lnSpc>
                <a:spcPct val="100000"/>
              </a:lnSpc>
              <a:spcBef>
                <a:spcPts val="0"/>
              </a:spcBef>
              <a:spcAft>
                <a:spcPts val="0"/>
              </a:spcAft>
            </a:pPr>
            <a:r>
              <a:rPr lang="sv-SE" sz="1300"/>
              <a:t>Stora Gräsytor 5 </a:t>
            </a:r>
            <a:r>
              <a:rPr lang="sv-SE" sz="1300" err="1"/>
              <a:t>st</a:t>
            </a:r>
            <a:endParaRPr lang="sv-SE" sz="1300"/>
          </a:p>
          <a:p>
            <a:pPr>
              <a:lnSpc>
                <a:spcPct val="100000"/>
              </a:lnSpc>
              <a:spcBef>
                <a:spcPts val="0"/>
              </a:spcBef>
              <a:spcAft>
                <a:spcPts val="0"/>
              </a:spcAft>
            </a:pPr>
            <a:r>
              <a:rPr lang="sv-SE" sz="1300"/>
              <a:t>Stora Konstgräsytor 5 </a:t>
            </a:r>
            <a:r>
              <a:rPr lang="sv-SE" sz="1300" err="1"/>
              <a:t>st</a:t>
            </a:r>
            <a:endParaRPr lang="sv-SE" sz="1300"/>
          </a:p>
        </p:txBody>
      </p:sp>
      <p:pic>
        <p:nvPicPr>
          <p:cNvPr id="5" name="Platshållare för innehåll 4">
            <a:extLst>
              <a:ext uri="{FF2B5EF4-FFF2-40B4-BE49-F238E27FC236}">
                <a16:creationId xmlns:a16="http://schemas.microsoft.com/office/drawing/2014/main" id="{DC082973-02CC-44F4-A1EB-B68C8AF94F64}"/>
              </a:ext>
            </a:extLst>
          </p:cNvPr>
          <p:cNvPicPr>
            <a:picLocks noGrp="1"/>
          </p:cNvPicPr>
          <p:nvPr>
            <p:ph type="pic" idx="1"/>
          </p:nvPr>
        </p:nvPicPr>
        <p:blipFill rotWithShape="1">
          <a:blip r:embed="rId2"/>
          <a:srcRect l="59521" r="9223"/>
          <a:stretch/>
        </p:blipFill>
        <p:spPr bwMode="auto">
          <a:xfrm>
            <a:off x="407987" y="1141773"/>
            <a:ext cx="5188581" cy="47716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63161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FE255C-7961-4967-A99F-1C94C63B01FB}"/>
              </a:ext>
            </a:extLst>
          </p:cNvPr>
          <p:cNvSpPr>
            <a:spLocks noGrp="1"/>
          </p:cNvSpPr>
          <p:nvPr>
            <p:ph type="title"/>
          </p:nvPr>
        </p:nvSpPr>
        <p:spPr>
          <a:xfrm>
            <a:off x="887896" y="404813"/>
            <a:ext cx="8690371" cy="736959"/>
          </a:xfrm>
        </p:spPr>
        <p:txBody>
          <a:bodyPr/>
          <a:lstStyle/>
          <a:p>
            <a:r>
              <a:rPr lang="sv-SE" dirty="0"/>
              <a:t>Fakta SDN Angered/ Gårdsten</a:t>
            </a:r>
          </a:p>
        </p:txBody>
      </p:sp>
      <p:sp>
        <p:nvSpPr>
          <p:cNvPr id="3" name="Platshållare för innehåll 2">
            <a:extLst>
              <a:ext uri="{FF2B5EF4-FFF2-40B4-BE49-F238E27FC236}">
                <a16:creationId xmlns:a16="http://schemas.microsoft.com/office/drawing/2014/main" id="{AA5E740B-62BB-43F2-B498-30D28C169E55}"/>
              </a:ext>
            </a:extLst>
          </p:cNvPr>
          <p:cNvSpPr>
            <a:spLocks noGrp="1"/>
          </p:cNvSpPr>
          <p:nvPr>
            <p:ph idx="11"/>
          </p:nvPr>
        </p:nvSpPr>
        <p:spPr>
          <a:xfrm>
            <a:off x="887896" y="1444488"/>
            <a:ext cx="10482469" cy="4532242"/>
          </a:xfrm>
        </p:spPr>
        <p:txBody>
          <a:bodyPr>
            <a:normAutofit fontScale="85000" lnSpcReduction="10000"/>
          </a:bodyPr>
          <a:lstStyle/>
          <a:p>
            <a:pPr marL="0" indent="0">
              <a:spcBef>
                <a:spcPts val="0"/>
              </a:spcBef>
              <a:spcAft>
                <a:spcPts val="0"/>
              </a:spcAft>
              <a:buNone/>
            </a:pPr>
            <a:r>
              <a:rPr lang="sv-SE" dirty="0"/>
              <a:t>I Angered bor 53000 Göteborgare. Angered är en barnrik stadsdel och har bland den lägsta medelåldern av Göteborgs stadsdelar. Cirka 35 procent av hushållen i Angered är barnhushåll, genomsnittet för Göteborg är på 24 procent. Gårdsten ligger i stadsdelen Angered som tillsammans med Lövgärdet bildar området ”Norra Angered” I Gårdsten bor det ungefär 9500 Göteborgare.</a:t>
            </a:r>
          </a:p>
          <a:p>
            <a:pPr marL="0" indent="0">
              <a:spcBef>
                <a:spcPts val="0"/>
              </a:spcBef>
              <a:spcAft>
                <a:spcPts val="0"/>
              </a:spcAft>
              <a:buNone/>
            </a:pPr>
            <a:endParaRPr lang="sv-SE" dirty="0"/>
          </a:p>
          <a:p>
            <a:pPr marL="0" indent="0">
              <a:spcBef>
                <a:spcPts val="0"/>
              </a:spcBef>
              <a:spcAft>
                <a:spcPts val="0"/>
              </a:spcAft>
              <a:buNone/>
            </a:pPr>
            <a:r>
              <a:rPr lang="sv-SE" dirty="0"/>
              <a:t>Stadsdelen förväntas växa med 3 200 personer fram till 2023, vilket procentuellt sett ligger nära</a:t>
            </a:r>
          </a:p>
          <a:p>
            <a:pPr marL="0" indent="0">
              <a:spcBef>
                <a:spcPts val="0"/>
              </a:spcBef>
              <a:spcAft>
                <a:spcPts val="0"/>
              </a:spcAft>
              <a:buNone/>
            </a:pPr>
            <a:r>
              <a:rPr lang="sv-SE" dirty="0"/>
              <a:t>kommungenomsnittet för perioden. Det är mellanområdena Norra Angered och Centrala Angered som förväntas öka mest med folkökningar på 1 600 respektive 1 100 stycken och som står för huvuddelen av tillväxten. Det finns cirka 5900 föreningsaktiva medlemmar mellan 7-25 år i stadsdelen Angered. </a:t>
            </a:r>
          </a:p>
          <a:p>
            <a:pPr marL="0" indent="0">
              <a:spcBef>
                <a:spcPts val="0"/>
              </a:spcBef>
              <a:spcAft>
                <a:spcPts val="0"/>
              </a:spcAft>
              <a:buNone/>
            </a:pPr>
            <a:endParaRPr lang="sv-SE" dirty="0"/>
          </a:p>
          <a:p>
            <a:pPr marL="0" indent="0">
              <a:spcBef>
                <a:spcPts val="0"/>
              </a:spcBef>
              <a:spcAft>
                <a:spcPts val="0"/>
              </a:spcAft>
              <a:buNone/>
            </a:pPr>
            <a:r>
              <a:rPr lang="sv-SE" dirty="0"/>
              <a:t>I området Gårdsten finns en näridrottsplats, två stycken gräs boll/ </a:t>
            </a:r>
            <a:r>
              <a:rPr lang="sv-SE" dirty="0" err="1"/>
              <a:t>lekytor</a:t>
            </a:r>
            <a:r>
              <a:rPr lang="sv-SE" dirty="0"/>
              <a:t>, och en grusplan. Utöver detta så finns det en streetbasket plan, en tennisbana samt möjlighet till bangolf i området. I norra Angered bor cirka 1600 föreningsaktiva medlemmar.</a:t>
            </a:r>
          </a:p>
          <a:p>
            <a:pPr marL="0" indent="0">
              <a:spcBef>
                <a:spcPts val="0"/>
              </a:spcBef>
              <a:spcAft>
                <a:spcPts val="0"/>
              </a:spcAft>
              <a:buNone/>
            </a:pPr>
            <a:endParaRPr lang="sv-SE" dirty="0"/>
          </a:p>
          <a:p>
            <a:pPr marL="0" indent="0">
              <a:buNone/>
            </a:pPr>
            <a:r>
              <a:rPr lang="sv-SE" dirty="0"/>
              <a:t>I området Norra Angered mellan Gårdsten och Lövgärdet ligger Lövgärdesplan, en stora konstgräsyta omkring 500 meter från Gårdstens bostäder. Denna plan har dålig beläggning, bokad 719 timmar 2020 och 850 timmar 2019.</a:t>
            </a:r>
          </a:p>
          <a:p>
            <a:pPr marL="0" indent="0">
              <a:buNone/>
            </a:pPr>
            <a:endParaRPr lang="sv-SE" dirty="0"/>
          </a:p>
          <a:p>
            <a:endParaRPr lang="sv-SE" dirty="0"/>
          </a:p>
          <a:p>
            <a:endParaRPr lang="sv-SE" dirty="0"/>
          </a:p>
        </p:txBody>
      </p:sp>
    </p:spTree>
    <p:extLst>
      <p:ext uri="{BB962C8B-B14F-4D97-AF65-F5344CB8AC3E}">
        <p14:creationId xmlns:p14="http://schemas.microsoft.com/office/powerpoint/2010/main" val="373526971"/>
      </p:ext>
    </p:extLst>
  </p:cSld>
  <p:clrMapOvr>
    <a:masterClrMapping/>
  </p:clrMapOvr>
</p:sld>
</file>

<file path=ppt/theme/theme1.xml><?xml version="1.0" encoding="utf-8"?>
<a:theme xmlns:a="http://schemas.openxmlformats.org/drawingml/2006/main" name="Göteborgs Stad – 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CEC1BE5D-A4E3-446B-B938-C51B58685301}" vid="{A780EF4F-041D-4E92-8E0B-C6B33C409E65}"/>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CEC1BE5D-A4E3-446B-B938-C51B58685301}" vid="{94DEA2D6-1C08-490F-A9D8-32FF4CA4AB39}"/>
    </a:ext>
  </a:extLst>
</a:theme>
</file>

<file path=ppt/theme/theme3.xml><?xml version="1.0" encoding="utf-8"?>
<a:theme xmlns:a="http://schemas.openxmlformats.org/drawingml/2006/main" name="Göteborgs Stad – Röd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CEC1BE5D-A4E3-446B-B938-C51B58685301}" vid="{2854F965-9EAC-4E5F-B8AF-B71ED5AB23B8}"/>
    </a:ext>
  </a:extLst>
</a:theme>
</file>

<file path=ppt/theme/theme4.xml><?xml version="1.0" encoding="utf-8"?>
<a:theme xmlns:a="http://schemas.openxmlformats.org/drawingml/2006/main" name="Göteborgs Stad – Turkos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CEC1BE5D-A4E3-446B-B938-C51B58685301}" vid="{4C6203C4-3FED-402C-BFDB-343DF11CC050}"/>
    </a:ext>
  </a:extLst>
</a:theme>
</file>

<file path=ppt/theme/theme5.xml><?xml version="1.0" encoding="utf-8"?>
<a:theme xmlns:a="http://schemas.openxmlformats.org/drawingml/2006/main" name="Göteborgs Stad – Ros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CEC1BE5D-A4E3-446B-B938-C51B58685301}" vid="{6BE225D3-E3D8-4F98-BC58-14F57109E87A}"/>
    </a:ext>
  </a:extLst>
</a:theme>
</file>

<file path=ppt/theme/theme6.xml><?xml version="1.0" encoding="utf-8"?>
<a:theme xmlns:a="http://schemas.openxmlformats.org/drawingml/2006/main" name="Göteborgs Stad – Grön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CEC1BE5D-A4E3-446B-B938-C51B58685301}" vid="{ADA556B8-FF6B-4366-842E-EA8543DF3513}"/>
    </a:ext>
  </a:extLst>
</a:theme>
</file>

<file path=ppt/theme/theme7.xml><?xml version="1.0" encoding="utf-8"?>
<a:theme xmlns:a="http://schemas.openxmlformats.org/drawingml/2006/main" name="Göteborgs Stad – Lil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CEC1BE5D-A4E3-446B-B938-C51B58685301}" vid="{0B6D1EB7-5461-4125-80A6-D2FDBBE7C78B}"/>
    </a:ext>
  </a:extLst>
</a:theme>
</file>

<file path=ppt/theme/theme8.xml><?xml version="1.0" encoding="utf-8"?>
<a:theme xmlns:a="http://schemas.openxmlformats.org/drawingml/2006/main" name="Göteborgs Stad – Gul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CEC1BE5D-A4E3-446B-B938-C51B58685301}" vid="{19238CDA-65F2-4987-8E1B-C34A43BAA2FC}"/>
    </a:ext>
  </a:extLst>
</a:theme>
</file>

<file path=ppt/theme/theme9.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BC95C8209A41E4DAAD823DCE5F36B55" ma:contentTypeVersion="7" ma:contentTypeDescription="Skapa ett nytt dokument." ma:contentTypeScope="" ma:versionID="5f4111857e3d9494f9e44c121ea64209">
  <xsd:schema xmlns:xsd="http://www.w3.org/2001/XMLSchema" xmlns:xs="http://www.w3.org/2001/XMLSchema" xmlns:p="http://schemas.microsoft.com/office/2006/metadata/properties" xmlns:ns2="35c28fb8-0995-4c65-9e5a-fc55dc56594b" targetNamespace="http://schemas.microsoft.com/office/2006/metadata/properties" ma:root="true" ma:fieldsID="23b5afc3729e03c7cb56c096ba16885f" ns2:_="">
    <xsd:import namespace="35c28fb8-0995-4c65-9e5a-fc55dc56594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c28fb8-0995-4c65-9e5a-fc55dc5659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95AA5D-AA24-4A11-9C93-F73F78314804}">
  <ds:schemaRefs>
    <ds:schemaRef ds:uri="http://schemas.microsoft.com/sharepoint/v3/contenttype/forms"/>
  </ds:schemaRefs>
</ds:datastoreItem>
</file>

<file path=customXml/itemProps2.xml><?xml version="1.0" encoding="utf-8"?>
<ds:datastoreItem xmlns:ds="http://schemas.openxmlformats.org/officeDocument/2006/customXml" ds:itemID="{556C9CF1-688E-4261-B16E-B1FB04C6217F}">
  <ds:schemaRefs>
    <ds:schemaRef ds:uri="35c28fb8-0995-4c65-9e5a-fc55dc56594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BB95E209-CB25-42D9-B538-7455B53180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c28fb8-0995-4c65-9e5a-fc55dc5659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644</Words>
  <Application>Microsoft Office PowerPoint</Application>
  <PresentationFormat>Bredbild</PresentationFormat>
  <Paragraphs>47</Paragraphs>
  <Slides>6</Slides>
  <Notes>1</Notes>
  <HiddenSlides>0</HiddenSlides>
  <MMClips>0</MMClips>
  <ScaleCrop>false</ScaleCrop>
  <HeadingPairs>
    <vt:vector size="6" baseType="variant">
      <vt:variant>
        <vt:lpstr>Använt teckensnitt</vt:lpstr>
      </vt:variant>
      <vt:variant>
        <vt:i4>4</vt:i4>
      </vt:variant>
      <vt:variant>
        <vt:lpstr>Tema</vt:lpstr>
      </vt:variant>
      <vt:variant>
        <vt:i4>8</vt:i4>
      </vt:variant>
      <vt:variant>
        <vt:lpstr>Bildrubriker</vt:lpstr>
      </vt:variant>
      <vt:variant>
        <vt:i4>6</vt:i4>
      </vt:variant>
    </vt:vector>
  </HeadingPairs>
  <TitlesOfParts>
    <vt:vector size="18" baseType="lpstr">
      <vt:lpstr>Arial</vt:lpstr>
      <vt:lpstr>Arial Black</vt:lpstr>
      <vt:lpstr>Calibri</vt:lpstr>
      <vt:lpstr>Wingdings</vt: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Göteborgsförslag 4199  dnr  0559/20</vt:lpstr>
      <vt:lpstr>Göteborgsförslag 4199 - 208 röster</vt:lpstr>
      <vt:lpstr>Aktivitetsytor i närområdet.</vt:lpstr>
      <vt:lpstr> Aktuell situation</vt:lpstr>
      <vt:lpstr>Bra att veta</vt:lpstr>
      <vt:lpstr>Fakta SDN Angered/ Gårdsten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2021-03-15T15:20:43Z</dcterms:created>
  <dcterms:modified xsi:type="dcterms:W3CDTF">2021-03-16T14:39:27Z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W_SaveText">
    <vt:lpwstr>Spara till Notes</vt:lpwstr>
  </property>
  <property fmtid="{D5CDD505-2E9C-101B-9397-08002B2CF9AE}" pid="3" name="SW_SaveCloseOfficeText">
    <vt:lpwstr>Spara och Stäng Officedokument</vt:lpwstr>
  </property>
  <property fmtid="{D5CDD505-2E9C-101B-9397-08002B2CF9AE}" pid="4" name="SW_SaveCloseText">
    <vt:lpwstr>Spara och Stäng Notes dokument</vt:lpwstr>
  </property>
  <property fmtid="{D5CDD505-2E9C-101B-9397-08002B2CF9AE}" pid="5" name="SW_DocUNID">
    <vt:lpwstr>96EC436F3C5CF535C125868F004E8FA0</vt:lpwstr>
  </property>
  <property fmtid="{D5CDD505-2E9C-101B-9397-08002B2CF9AE}" pid="6" name="SW_DocHWND">
    <vt:r8>723614</vt:r8>
  </property>
  <property fmtid="{D5CDD505-2E9C-101B-9397-08002B2CF9AE}" pid="7" name="SW_IntOfficeMacros">
    <vt:lpwstr>Enabled</vt:lpwstr>
  </property>
  <property fmtid="{D5CDD505-2E9C-101B-9397-08002B2CF9AE}" pid="8" name="SW_CustomTitle">
    <vt:lpwstr>SWING Integrator 5 Document</vt:lpwstr>
  </property>
  <property fmtid="{D5CDD505-2E9C-101B-9397-08002B2CF9AE}" pid="9" name="SW_DialogTitle">
    <vt:lpwstr>SWING Integrator för Notes och Office</vt:lpwstr>
  </property>
  <property fmtid="{D5CDD505-2E9C-101B-9397-08002B2CF9AE}" pid="10" name="SW_PromptText">
    <vt:lpwstr>Vill du spara?</vt:lpwstr>
  </property>
  <property fmtid="{D5CDD505-2E9C-101B-9397-08002B2CF9AE}" pid="11" name="SW_NewDocument">
    <vt:lpwstr/>
  </property>
  <property fmtid="{D5CDD505-2E9C-101B-9397-08002B2CF9AE}" pid="12" name="SW_VisibleVBAMacroMenuItems">
    <vt:r8>127</vt:r8>
  </property>
  <property fmtid="{D5CDD505-2E9C-101B-9397-08002B2CF9AE}" pid="13" name="SW_EnabledVBAMacroMenuItems">
    <vt:r8>7</vt:r8>
  </property>
  <property fmtid="{D5CDD505-2E9C-101B-9397-08002B2CF9AE}" pid="14" name="SW_AddinName">
    <vt:lpwstr>SWINGINTEGRATOR529000.PPA</vt:lpwstr>
  </property>
  <property fmtid="{D5CDD505-2E9C-101B-9397-08002B2CF9AE}" pid="15" name="ContentTypeId">
    <vt:lpwstr>0x0101008BC95C8209A41E4DAAD823DCE5F36B55</vt:lpwstr>
  </property>
</Properties>
</file>